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D02A70-9C4E-495C-9F40-A9443DC6126C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93449F74-572D-463A-B629-52878808F0A3}">
      <dgm:prSet phldrT="[Текст]"/>
      <dgm:spPr/>
      <dgm:t>
        <a:bodyPr/>
        <a:lstStyle/>
        <a:p>
          <a:r>
            <a:rPr lang="ru-RU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Limited</a:t>
          </a:r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Digital</a:t>
          </a:r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Data</a:t>
          </a:r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Scarcity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readily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available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text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and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speech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data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for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computational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linguistics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b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endParaRPr lang="ru-RU" dirty="0"/>
        </a:p>
      </dgm:t>
    </dgm:pt>
    <dgm:pt modelId="{9267D00B-8036-43C5-AD25-2F125FB5D4E9}" type="parTrans" cxnId="{C51E9546-E093-4638-822A-A38FA6EC8D99}">
      <dgm:prSet/>
      <dgm:spPr/>
      <dgm:t>
        <a:bodyPr/>
        <a:lstStyle/>
        <a:p>
          <a:endParaRPr lang="ru-RU"/>
        </a:p>
      </dgm:t>
    </dgm:pt>
    <dgm:pt modelId="{1A032992-B36B-40D8-A650-E639294B3626}" type="sibTrans" cxnId="{C51E9546-E093-4638-822A-A38FA6EC8D99}">
      <dgm:prSet/>
      <dgm:spPr/>
      <dgm:t>
        <a:bodyPr/>
        <a:lstStyle/>
        <a:p>
          <a:endParaRPr lang="ru-RU"/>
        </a:p>
      </dgm:t>
    </dgm:pt>
    <dgm:pt modelId="{34355444-AEB0-4D28-ACB1-2C3842FB1755}">
      <dgm:prSet phldrT="[Текст]"/>
      <dgm:spPr/>
      <dgm:t>
        <a:bodyPr/>
        <a:lstStyle/>
        <a:p>
          <a:r>
            <a:rPr lang="ru-RU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Fewer</a:t>
          </a:r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Parallel</a:t>
          </a:r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Texts</a:t>
          </a:r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Not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enough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translated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documents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crucial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for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training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machine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translation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systems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b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endParaRPr lang="ru-RU" dirty="0"/>
        </a:p>
      </dgm:t>
    </dgm:pt>
    <dgm:pt modelId="{6B52CF01-6E03-4350-8455-20D051A278AC}" type="parTrans" cxnId="{CAAB129F-47CF-4242-9EA8-6AE091C96EEA}">
      <dgm:prSet/>
      <dgm:spPr/>
      <dgm:t>
        <a:bodyPr/>
        <a:lstStyle/>
        <a:p>
          <a:endParaRPr lang="ru-RU"/>
        </a:p>
      </dgm:t>
    </dgm:pt>
    <dgm:pt modelId="{ABF29F2A-A89A-44E0-9E9A-B417DC178049}" type="sibTrans" cxnId="{CAAB129F-47CF-4242-9EA8-6AE091C96EEA}">
      <dgm:prSet/>
      <dgm:spPr/>
      <dgm:t>
        <a:bodyPr/>
        <a:lstStyle/>
        <a:p>
          <a:endParaRPr lang="ru-RU"/>
        </a:p>
      </dgm:t>
    </dgm:pt>
    <dgm:pt modelId="{39490082-943D-45BE-9644-8DCE076D8DB8}">
      <dgm:prSet phldrT="[Текст]"/>
      <dgm:spPr/>
      <dgm:t>
        <a:bodyPr/>
        <a:lstStyle/>
        <a:p>
          <a:r>
            <a:rPr lang="ru-RU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Underrepresented</a:t>
          </a:r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in</a:t>
          </a:r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 NLP </a:t>
          </a:r>
          <a:r>
            <a:rPr lang="ru-RU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Tools</a:t>
          </a:r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Fewer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dedicated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tools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libraries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and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pre-trained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models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for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Natural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Language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Processing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b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endParaRPr lang="ru-RU" dirty="0"/>
        </a:p>
      </dgm:t>
    </dgm:pt>
    <dgm:pt modelId="{45B650DC-0FC9-43DA-8DC8-E7CF018B55F2}" type="parTrans" cxnId="{227D37A8-06F4-4B72-8720-4FA90BB99657}">
      <dgm:prSet/>
      <dgm:spPr/>
      <dgm:t>
        <a:bodyPr/>
        <a:lstStyle/>
        <a:p>
          <a:endParaRPr lang="ru-RU"/>
        </a:p>
      </dgm:t>
    </dgm:pt>
    <dgm:pt modelId="{9CED6FC1-D8B4-4FB0-83A8-870C09F281DA}" type="sibTrans" cxnId="{227D37A8-06F4-4B72-8720-4FA90BB99657}">
      <dgm:prSet/>
      <dgm:spPr/>
      <dgm:t>
        <a:bodyPr/>
        <a:lstStyle/>
        <a:p>
          <a:endParaRPr lang="ru-RU"/>
        </a:p>
      </dgm:t>
    </dgm:pt>
    <dgm:pt modelId="{9D7BF615-87F8-437E-AFDF-11FD9AFA7C4D}">
      <dgm:prSet phldrT="[Текст]"/>
      <dgm:spPr/>
      <dgm:t>
        <a:bodyPr/>
        <a:lstStyle/>
        <a:p>
          <a:r>
            <a:rPr lang="ru-RU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Challenges</a:t>
          </a:r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in</a:t>
          </a:r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Development</a:t>
          </a:r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Requires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more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effort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and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specialized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approaches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develop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AI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and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language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technologies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ru-RU" dirty="0"/>
        </a:p>
      </dgm:t>
    </dgm:pt>
    <dgm:pt modelId="{22371EC5-22B6-4A52-A473-F9E065D156B5}" type="parTrans" cxnId="{C82C12BC-B1C9-483E-96DF-404AC66B4A3E}">
      <dgm:prSet/>
      <dgm:spPr/>
      <dgm:t>
        <a:bodyPr/>
        <a:lstStyle/>
        <a:p>
          <a:endParaRPr lang="ru-RU"/>
        </a:p>
      </dgm:t>
    </dgm:pt>
    <dgm:pt modelId="{81270881-B7FE-4021-920C-8D1714C12ACA}" type="sibTrans" cxnId="{C82C12BC-B1C9-483E-96DF-404AC66B4A3E}">
      <dgm:prSet/>
      <dgm:spPr/>
      <dgm:t>
        <a:bodyPr/>
        <a:lstStyle/>
        <a:p>
          <a:endParaRPr lang="ru-RU"/>
        </a:p>
      </dgm:t>
    </dgm:pt>
    <dgm:pt modelId="{7A208B9D-9F84-47EC-B78D-719AD465C332}" type="pres">
      <dgm:prSet presAssocID="{58D02A70-9C4E-495C-9F40-A9443DC6126C}" presName="diagram" presStyleCnt="0">
        <dgm:presLayoutVars>
          <dgm:dir/>
          <dgm:resizeHandles val="exact"/>
        </dgm:presLayoutVars>
      </dgm:prSet>
      <dgm:spPr/>
    </dgm:pt>
    <dgm:pt modelId="{AD043582-F596-4CEA-AEF8-88763148A4E5}" type="pres">
      <dgm:prSet presAssocID="{93449F74-572D-463A-B629-52878808F0A3}" presName="node" presStyleLbl="node1" presStyleIdx="0" presStyleCnt="4">
        <dgm:presLayoutVars>
          <dgm:bulletEnabled val="1"/>
        </dgm:presLayoutVars>
      </dgm:prSet>
      <dgm:spPr/>
    </dgm:pt>
    <dgm:pt modelId="{A8F8E323-0591-4BE7-9734-F7A736DDA13E}" type="pres">
      <dgm:prSet presAssocID="{1A032992-B36B-40D8-A650-E639294B3626}" presName="sibTrans" presStyleCnt="0"/>
      <dgm:spPr/>
    </dgm:pt>
    <dgm:pt modelId="{613BE044-DE34-47DA-8C0F-D1453159D5B0}" type="pres">
      <dgm:prSet presAssocID="{34355444-AEB0-4D28-ACB1-2C3842FB1755}" presName="node" presStyleLbl="node1" presStyleIdx="1" presStyleCnt="4">
        <dgm:presLayoutVars>
          <dgm:bulletEnabled val="1"/>
        </dgm:presLayoutVars>
      </dgm:prSet>
      <dgm:spPr/>
    </dgm:pt>
    <dgm:pt modelId="{E9FBF16E-38F0-4F39-86A1-8CD9B86112B2}" type="pres">
      <dgm:prSet presAssocID="{ABF29F2A-A89A-44E0-9E9A-B417DC178049}" presName="sibTrans" presStyleCnt="0"/>
      <dgm:spPr/>
    </dgm:pt>
    <dgm:pt modelId="{93312D92-67A2-49F4-A395-BBB7AF837465}" type="pres">
      <dgm:prSet presAssocID="{39490082-943D-45BE-9644-8DCE076D8DB8}" presName="node" presStyleLbl="node1" presStyleIdx="2" presStyleCnt="4">
        <dgm:presLayoutVars>
          <dgm:bulletEnabled val="1"/>
        </dgm:presLayoutVars>
      </dgm:prSet>
      <dgm:spPr/>
    </dgm:pt>
    <dgm:pt modelId="{7984166D-A4CE-4C92-83A4-5131C04B1A47}" type="pres">
      <dgm:prSet presAssocID="{9CED6FC1-D8B4-4FB0-83A8-870C09F281DA}" presName="sibTrans" presStyleCnt="0"/>
      <dgm:spPr/>
    </dgm:pt>
    <dgm:pt modelId="{76D0CE82-FD43-486B-8F8F-F6AE603CE1B0}" type="pres">
      <dgm:prSet presAssocID="{9D7BF615-87F8-437E-AFDF-11FD9AFA7C4D}" presName="node" presStyleLbl="node1" presStyleIdx="3" presStyleCnt="4">
        <dgm:presLayoutVars>
          <dgm:bulletEnabled val="1"/>
        </dgm:presLayoutVars>
      </dgm:prSet>
      <dgm:spPr/>
    </dgm:pt>
  </dgm:ptLst>
  <dgm:cxnLst>
    <dgm:cxn modelId="{97BD7804-EF14-4C4A-9958-EA43BFD6FDBA}" type="presOf" srcId="{34355444-AEB0-4D28-ACB1-2C3842FB1755}" destId="{613BE044-DE34-47DA-8C0F-D1453159D5B0}" srcOrd="0" destOrd="0" presId="urn:microsoft.com/office/officeart/2005/8/layout/default"/>
    <dgm:cxn modelId="{C8926B46-B1BF-47FE-B4E8-154FBA61C063}" type="presOf" srcId="{58D02A70-9C4E-495C-9F40-A9443DC6126C}" destId="{7A208B9D-9F84-47EC-B78D-719AD465C332}" srcOrd="0" destOrd="0" presId="urn:microsoft.com/office/officeart/2005/8/layout/default"/>
    <dgm:cxn modelId="{C51E9546-E093-4638-822A-A38FA6EC8D99}" srcId="{58D02A70-9C4E-495C-9F40-A9443DC6126C}" destId="{93449F74-572D-463A-B629-52878808F0A3}" srcOrd="0" destOrd="0" parTransId="{9267D00B-8036-43C5-AD25-2F125FB5D4E9}" sibTransId="{1A032992-B36B-40D8-A650-E639294B3626}"/>
    <dgm:cxn modelId="{8151F57E-4371-490F-8C57-B5B4F869F0B5}" type="presOf" srcId="{9D7BF615-87F8-437E-AFDF-11FD9AFA7C4D}" destId="{76D0CE82-FD43-486B-8F8F-F6AE603CE1B0}" srcOrd="0" destOrd="0" presId="urn:microsoft.com/office/officeart/2005/8/layout/default"/>
    <dgm:cxn modelId="{DA394098-5A3A-4A2C-B939-75F26A48D69A}" type="presOf" srcId="{93449F74-572D-463A-B629-52878808F0A3}" destId="{AD043582-F596-4CEA-AEF8-88763148A4E5}" srcOrd="0" destOrd="0" presId="urn:microsoft.com/office/officeart/2005/8/layout/default"/>
    <dgm:cxn modelId="{CAAB129F-47CF-4242-9EA8-6AE091C96EEA}" srcId="{58D02A70-9C4E-495C-9F40-A9443DC6126C}" destId="{34355444-AEB0-4D28-ACB1-2C3842FB1755}" srcOrd="1" destOrd="0" parTransId="{6B52CF01-6E03-4350-8455-20D051A278AC}" sibTransId="{ABF29F2A-A89A-44E0-9E9A-B417DC178049}"/>
    <dgm:cxn modelId="{227D37A8-06F4-4B72-8720-4FA90BB99657}" srcId="{58D02A70-9C4E-495C-9F40-A9443DC6126C}" destId="{39490082-943D-45BE-9644-8DCE076D8DB8}" srcOrd="2" destOrd="0" parTransId="{45B650DC-0FC9-43DA-8DC8-E7CF018B55F2}" sibTransId="{9CED6FC1-D8B4-4FB0-83A8-870C09F281DA}"/>
    <dgm:cxn modelId="{C82C12BC-B1C9-483E-96DF-404AC66B4A3E}" srcId="{58D02A70-9C4E-495C-9F40-A9443DC6126C}" destId="{9D7BF615-87F8-437E-AFDF-11FD9AFA7C4D}" srcOrd="3" destOrd="0" parTransId="{22371EC5-22B6-4A52-A473-F9E065D156B5}" sibTransId="{81270881-B7FE-4021-920C-8D1714C12ACA}"/>
    <dgm:cxn modelId="{FF0DBDBE-2AD0-47A8-98F0-904B88904D39}" type="presOf" srcId="{39490082-943D-45BE-9644-8DCE076D8DB8}" destId="{93312D92-67A2-49F4-A395-BBB7AF837465}" srcOrd="0" destOrd="0" presId="urn:microsoft.com/office/officeart/2005/8/layout/default"/>
    <dgm:cxn modelId="{5128D017-8CE2-448E-9200-75E9C62C082E}" type="presParOf" srcId="{7A208B9D-9F84-47EC-B78D-719AD465C332}" destId="{AD043582-F596-4CEA-AEF8-88763148A4E5}" srcOrd="0" destOrd="0" presId="urn:microsoft.com/office/officeart/2005/8/layout/default"/>
    <dgm:cxn modelId="{FC63B740-FA6A-4ED9-8569-EC7046987CD6}" type="presParOf" srcId="{7A208B9D-9F84-47EC-B78D-719AD465C332}" destId="{A8F8E323-0591-4BE7-9734-F7A736DDA13E}" srcOrd="1" destOrd="0" presId="urn:microsoft.com/office/officeart/2005/8/layout/default"/>
    <dgm:cxn modelId="{8F7E3119-CF15-4B7E-B895-40E1F974C7B7}" type="presParOf" srcId="{7A208B9D-9F84-47EC-B78D-719AD465C332}" destId="{613BE044-DE34-47DA-8C0F-D1453159D5B0}" srcOrd="2" destOrd="0" presId="urn:microsoft.com/office/officeart/2005/8/layout/default"/>
    <dgm:cxn modelId="{2728C3A8-9CA9-4C82-BDDB-305552EED9AB}" type="presParOf" srcId="{7A208B9D-9F84-47EC-B78D-719AD465C332}" destId="{E9FBF16E-38F0-4F39-86A1-8CD9B86112B2}" srcOrd="3" destOrd="0" presId="urn:microsoft.com/office/officeart/2005/8/layout/default"/>
    <dgm:cxn modelId="{E3329F68-A0E7-440A-9C82-5E18CF848FB0}" type="presParOf" srcId="{7A208B9D-9F84-47EC-B78D-719AD465C332}" destId="{93312D92-67A2-49F4-A395-BBB7AF837465}" srcOrd="4" destOrd="0" presId="urn:microsoft.com/office/officeart/2005/8/layout/default"/>
    <dgm:cxn modelId="{06FF822A-7265-41A4-BC24-36F6C184B275}" type="presParOf" srcId="{7A208B9D-9F84-47EC-B78D-719AD465C332}" destId="{7984166D-A4CE-4C92-83A4-5131C04B1A47}" srcOrd="5" destOrd="0" presId="urn:microsoft.com/office/officeart/2005/8/layout/default"/>
    <dgm:cxn modelId="{2414E9CE-4C52-4E9C-9871-A5473E30BA24}" type="presParOf" srcId="{7A208B9D-9F84-47EC-B78D-719AD465C332}" destId="{76D0CE82-FD43-486B-8F8F-F6AE603CE1B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043582-F596-4CEA-AEF8-88763148A4E5}">
      <dsp:nvSpPr>
        <dsp:cNvPr id="0" name=""/>
        <dsp:cNvSpPr/>
      </dsp:nvSpPr>
      <dsp:spPr>
        <a:xfrm>
          <a:off x="310910" y="199"/>
          <a:ext cx="3215326" cy="19291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Limited</a:t>
          </a:r>
          <a:r>
            <a:rPr lang="ru-RU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Digital</a:t>
          </a:r>
          <a:r>
            <a:rPr lang="ru-RU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Data</a:t>
          </a:r>
          <a:r>
            <a:rPr lang="ru-RU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Scarcity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readily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available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text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and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speech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data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for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computational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linguistics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b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endParaRPr lang="ru-RU" sz="2100" kern="1200" dirty="0"/>
        </a:p>
      </dsp:txBody>
      <dsp:txXfrm>
        <a:off x="310910" y="199"/>
        <a:ext cx="3215326" cy="1929195"/>
      </dsp:txXfrm>
    </dsp:sp>
    <dsp:sp modelId="{613BE044-DE34-47DA-8C0F-D1453159D5B0}">
      <dsp:nvSpPr>
        <dsp:cNvPr id="0" name=""/>
        <dsp:cNvSpPr/>
      </dsp:nvSpPr>
      <dsp:spPr>
        <a:xfrm>
          <a:off x="3847769" y="199"/>
          <a:ext cx="3215326" cy="19291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Fewer</a:t>
          </a:r>
          <a:r>
            <a:rPr lang="ru-RU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Parallel</a:t>
          </a:r>
          <a:r>
            <a:rPr lang="ru-RU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Texts</a:t>
          </a:r>
          <a:r>
            <a:rPr lang="ru-RU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Not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enough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translated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documents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crucial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for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training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machine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translation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systems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b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endParaRPr lang="ru-RU" sz="2100" kern="1200" dirty="0"/>
        </a:p>
      </dsp:txBody>
      <dsp:txXfrm>
        <a:off x="3847769" y="199"/>
        <a:ext cx="3215326" cy="1929195"/>
      </dsp:txXfrm>
    </dsp:sp>
    <dsp:sp modelId="{93312D92-67A2-49F4-A395-BBB7AF837465}">
      <dsp:nvSpPr>
        <dsp:cNvPr id="0" name=""/>
        <dsp:cNvSpPr/>
      </dsp:nvSpPr>
      <dsp:spPr>
        <a:xfrm>
          <a:off x="310910" y="2250928"/>
          <a:ext cx="3215326" cy="19291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Underrepresented</a:t>
          </a:r>
          <a:r>
            <a:rPr lang="ru-RU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in</a:t>
          </a:r>
          <a:r>
            <a:rPr lang="ru-RU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NLP </a:t>
          </a:r>
          <a:r>
            <a:rPr lang="ru-RU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Tools</a:t>
          </a:r>
          <a:r>
            <a:rPr lang="ru-RU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Fewer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dedicated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tools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libraries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and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pre-trained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models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for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Natural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Language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Processing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b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endParaRPr lang="ru-RU" sz="2100" kern="1200" dirty="0"/>
        </a:p>
      </dsp:txBody>
      <dsp:txXfrm>
        <a:off x="310910" y="2250928"/>
        <a:ext cx="3215326" cy="1929195"/>
      </dsp:txXfrm>
    </dsp:sp>
    <dsp:sp modelId="{76D0CE82-FD43-486B-8F8F-F6AE603CE1B0}">
      <dsp:nvSpPr>
        <dsp:cNvPr id="0" name=""/>
        <dsp:cNvSpPr/>
      </dsp:nvSpPr>
      <dsp:spPr>
        <a:xfrm>
          <a:off x="3847769" y="2250928"/>
          <a:ext cx="3215326" cy="19291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Challenges</a:t>
          </a:r>
          <a:r>
            <a:rPr lang="ru-RU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in</a:t>
          </a:r>
          <a:r>
            <a:rPr lang="ru-RU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Development</a:t>
          </a:r>
          <a:r>
            <a:rPr lang="ru-RU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Requires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more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effort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and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specialized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approaches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develop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AI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and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language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technologies</a:t>
          </a: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ru-RU" sz="2100" kern="1200" dirty="0"/>
        </a:p>
      </dsp:txBody>
      <dsp:txXfrm>
        <a:off x="3847769" y="2250928"/>
        <a:ext cx="3215326" cy="19291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B8EFC0-433D-47B5-B888-864FBF54FC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9384C6-A3A8-4DD3-9F4A-9E3970B5D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3A68E5-C57B-4BE2-9B1E-A4B4C2B0F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8587-38C7-4C37-BAB7-E2CFEFAFBB75}" type="datetimeFigureOut">
              <a:rPr lang="ru-RU" smtClean="0"/>
              <a:t>28.08.2025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0855E5-AA77-4E70-B51F-E58902DE2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32EABE-E89C-4592-8557-AF25A220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8C807-ADDE-48E0-AD31-E5EA72F20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057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0110A7-A83B-4164-9B7A-37C8C285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7A19A08-EC29-4E55-AA04-EDF163F35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1B322B-DDC3-46DD-AEB9-B52F2D657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8587-38C7-4C37-BAB7-E2CFEFAFBB75}" type="datetimeFigureOut">
              <a:rPr lang="ru-RU" smtClean="0"/>
              <a:t>28.08.2025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7D2734-826F-42E8-9056-FBEBE22D1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BF85A9-0300-47DA-AB55-6A05A8CFB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8C807-ADDE-48E0-AD31-E5EA72F20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448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9CD8586-1FEF-4669-A14D-7911552C0F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57F095-4B35-48DA-9EFD-54198EA25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6322A8-6D5F-4D84-B4B4-F67FB668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8587-38C7-4C37-BAB7-E2CFEFAFBB75}" type="datetimeFigureOut">
              <a:rPr lang="ru-RU" smtClean="0"/>
              <a:t>28.08.2025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170D7-487D-41DF-919F-7A8C79B09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53E529-3F4C-4299-ABA7-1EB4CBD7A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8C807-ADDE-48E0-AD31-E5EA72F20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533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3B896-7ABF-46B9-A674-929498CB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26B0FB-6C16-489E-AB6E-3B6625E2D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5C4D8F-542A-4805-84DE-45AFACC0F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8587-38C7-4C37-BAB7-E2CFEFAFBB75}" type="datetimeFigureOut">
              <a:rPr lang="ru-RU" smtClean="0"/>
              <a:t>28.08.2025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E8452F-874A-46AB-921D-FF8ACF24A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021BC3-DF86-4C7B-9358-44778E925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8C807-ADDE-48E0-AD31-E5EA72F20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1234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6027A-4CCF-4712-9F57-6DFE5F189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D57FF0-39FC-492A-A489-B54D96786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068BC8-F71C-4B8C-8C2B-6621FAAF9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8587-38C7-4C37-BAB7-E2CFEFAFBB75}" type="datetimeFigureOut">
              <a:rPr lang="ru-RU" smtClean="0"/>
              <a:t>28.08.2025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EB9DDA-6F93-45B8-9479-BEECEC97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0B9AB0-3362-4292-A45C-D4E3D4755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8C807-ADDE-48E0-AD31-E5EA72F20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748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5A4E8A-3A70-4D3C-BDD2-EEAFE809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11F2F8-3B69-4FDB-BF93-76A6CE422F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6AE43F-8DFB-41AA-AA64-F3F567541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5DDC7D6-C90E-4B68-8A4F-601AE7546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8587-38C7-4C37-BAB7-E2CFEFAFBB75}" type="datetimeFigureOut">
              <a:rPr lang="ru-RU" smtClean="0"/>
              <a:t>28.08.2025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A211BA-3EC9-408D-B822-789C3514D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3C46064-41CC-439F-B0DA-CD5CF1CDB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8C807-ADDE-48E0-AD31-E5EA72F20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028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468BB8-004C-40EE-BE84-504121DD6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92018E-69AA-4344-A34B-440948C4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CB5FD18-F4B6-4A78-8119-B6CC07E6A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FC8D703-BE43-42E4-85AB-F367D3619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ED4F0F5-906C-4DA2-A534-D1BC883237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27BB36B-7A01-48B4-AD9F-37B843FD8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8587-38C7-4C37-BAB7-E2CFEFAFBB75}" type="datetimeFigureOut">
              <a:rPr lang="ru-RU" smtClean="0"/>
              <a:t>28.08.2025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C176853-123C-467A-9211-C146F25A5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E1F5CD4-75C0-43BE-9835-DEA048CB7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8C807-ADDE-48E0-AD31-E5EA72F20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8784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B23B33-239A-4B27-8C80-70504E6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D92F6C6-0E5B-4A02-97A3-FAE853FC1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8587-38C7-4C37-BAB7-E2CFEFAFBB75}" type="datetimeFigureOut">
              <a:rPr lang="ru-RU" smtClean="0"/>
              <a:t>28.08.2025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2E8D0F2-B9EE-4400-AA51-E8A26DC00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62C33B-CBE3-4CA8-901E-A506E14B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8C807-ADDE-48E0-AD31-E5EA72F20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418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E6CEADB-73EA-4CFB-B86B-BC2ED436F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8587-38C7-4C37-BAB7-E2CFEFAFBB75}" type="datetimeFigureOut">
              <a:rPr lang="ru-RU" smtClean="0"/>
              <a:t>28.08.2025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41A0D1-A53D-465E-AE4B-814B808C4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7F5F28-0F44-465F-825A-1A56778D9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8C807-ADDE-48E0-AD31-E5EA72F20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508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BAC4E1-CEB1-475A-89D1-CA83C8190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91C2C2-0815-4874-8B3A-8906EDBD5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3A44FC-8FB7-4A92-9646-42D95D4E49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43C5D2-A50A-4E91-A9BF-9A1A42B7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8587-38C7-4C37-BAB7-E2CFEFAFBB75}" type="datetimeFigureOut">
              <a:rPr lang="ru-RU" smtClean="0"/>
              <a:t>28.08.2025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E8260F-7925-40B0-98C4-33CA52CF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583D4D-F604-4284-805E-D192F2A2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8C807-ADDE-48E0-AD31-E5EA72F20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181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D73232-FB3E-4614-9BDD-A29326740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E838919-5FD0-4BB0-A238-6A2054626C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9CFF99-CD2B-4100-BD74-DAA16B12E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175FE3C-AEBD-4305-90AB-799D44A31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8587-38C7-4C37-BAB7-E2CFEFAFBB75}" type="datetimeFigureOut">
              <a:rPr lang="ru-RU" smtClean="0"/>
              <a:t>28.08.2025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2BE488C-8470-4F3C-ABD2-12EEF6684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264696-5400-4F38-9C38-ED374E32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8C807-ADDE-48E0-AD31-E5EA72F20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2083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3CD3F4-15DD-40CB-9552-A84B4BBA3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8BEC08-6155-4388-9EFE-4092F0E79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52F009-4974-4DDE-890B-7475C00AD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88587-38C7-4C37-BAB7-E2CFEFAFBB75}" type="datetimeFigureOut">
              <a:rPr lang="ru-RU" smtClean="0"/>
              <a:t>28.08.2025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BCA5D0-8E7D-4C22-AE3C-936C18AF8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FF525E-0A3A-4061-BFB0-63F3505414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8C807-ADDE-48E0-AD31-E5EA72F20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54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41B971-1229-4F23-A7F4-0033F2353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0014"/>
            <a:ext cx="10515600" cy="1166812"/>
          </a:xfrm>
        </p:spPr>
        <p:txBody>
          <a:bodyPr>
            <a:normAutofit/>
          </a:bodyPr>
          <a:lstStyle/>
          <a:p>
            <a:pPr algn="ctr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Unraveling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Uzbek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Journey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Morphologically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Rich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Low-Resource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6EFC32-1094-4C49-8610-547221BD0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60513"/>
            <a:ext cx="10515600" cy="558798"/>
          </a:xfrm>
        </p:spPr>
        <p:txBody>
          <a:bodyPr>
            <a:normAutofit/>
          </a:bodyPr>
          <a:lstStyle/>
          <a:p>
            <a:pPr algn="ctr"/>
            <a:r>
              <a:rPr lang="ru-RU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words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it's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5062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DE21C1-DD2E-4F4B-9C55-BA5575B6B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1988"/>
            <a:ext cx="10515600" cy="111918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ru-RU" dirty="0" err="1"/>
              <a:t>Uzbek</a:t>
            </a:r>
            <a:r>
              <a:rPr lang="ru-RU" dirty="0"/>
              <a:t>: A </a:t>
            </a:r>
            <a:r>
              <a:rPr lang="ru-RU" dirty="0" err="1"/>
              <a:t>Turkic</a:t>
            </a:r>
            <a:r>
              <a:rPr lang="ru-RU" dirty="0"/>
              <a:t> </a:t>
            </a:r>
            <a:r>
              <a:rPr lang="en-US" dirty="0"/>
              <a:t>language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52496E-BA51-42F3-8D62-6F7FA52EF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775" y="2095455"/>
            <a:ext cx="6064250" cy="2771820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Official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Uzbekistan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Spoken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34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million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globally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Belongs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Turkic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family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making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Turkish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Kazakh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Azerbaijani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Characterized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agglutinative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26" name="Picture 2" descr="Uzbekistan | Geography, History, Maps, People, Pronunciation &amp; Tourism |  Britannica">
            <a:extLst>
              <a:ext uri="{FF2B5EF4-FFF2-40B4-BE49-F238E27FC236}">
                <a16:creationId xmlns:a16="http://schemas.microsoft.com/office/drawing/2014/main" id="{D6DACB82-ADB6-454D-95CF-8D72A1171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37" y="661988"/>
            <a:ext cx="3684588" cy="264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F962364-F67A-414B-BF99-6322DDEF8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554" y="3806826"/>
            <a:ext cx="3810000" cy="25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338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3C6C53-35C7-455D-8C53-62C3A7213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445"/>
            <a:ext cx="9770165" cy="4931544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54E3A4C-4627-4C29-934B-E826008DE654}"/>
              </a:ext>
            </a:extLst>
          </p:cNvPr>
          <p:cNvSpPr/>
          <p:nvPr/>
        </p:nvSpPr>
        <p:spPr>
          <a:xfrm>
            <a:off x="841306" y="5830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Low-resource or extremely low-resource languages represent more than 95% of the languages of the world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C780D613-3734-4607-BA13-311F5AE7CF03}"/>
              </a:ext>
            </a:extLst>
          </p:cNvPr>
          <p:cNvCxnSpPr>
            <a:cxnSpLocks/>
          </p:cNvCxnSpPr>
          <p:nvPr/>
        </p:nvCxnSpPr>
        <p:spPr>
          <a:xfrm flipH="1">
            <a:off x="3448880" y="1669774"/>
            <a:ext cx="5506277" cy="4124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E0C864A-7C9C-4896-A608-EFFADCF42F7B}"/>
              </a:ext>
            </a:extLst>
          </p:cNvPr>
          <p:cNvSpPr/>
          <p:nvPr/>
        </p:nvSpPr>
        <p:spPr>
          <a:xfrm>
            <a:off x="7772400" y="583006"/>
            <a:ext cx="3995530" cy="10867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Uzbek is here!</a:t>
            </a:r>
            <a:endParaRPr lang="ru-RU" sz="3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989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558D593-9D83-4A4E-8B15-6B44486DF513}"/>
              </a:ext>
            </a:extLst>
          </p:cNvPr>
          <p:cNvSpPr/>
          <p:nvPr/>
        </p:nvSpPr>
        <p:spPr>
          <a:xfrm>
            <a:off x="2095499" y="448360"/>
            <a:ext cx="84486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ru-RU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ru-RU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Uzbek</a:t>
            </a:r>
            <a:r>
              <a:rPr lang="ru-RU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ru-RU" sz="2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Low-Resource</a:t>
            </a:r>
            <a:r>
              <a:rPr lang="ru-RU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"?</a:t>
            </a:r>
            <a:br>
              <a:rPr lang="ru-RU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u-RU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lang="ru-RU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</a:t>
            </a:r>
            <a:r>
              <a:rPr lang="ru-RU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ru-RU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ru-RU" sz="2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Low-Resource</a:t>
            </a:r>
            <a:r>
              <a:rPr lang="ru-RU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 </a:t>
            </a:r>
            <a:r>
              <a:rPr lang="ru-RU" sz="2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endParaRPr lang="ru-RU" sz="2400" dirty="0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EC092C52-B63E-4C1F-9BA4-8E520C8366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5668200"/>
              </p:ext>
            </p:extLst>
          </p:nvPr>
        </p:nvGraphicFramePr>
        <p:xfrm>
          <a:off x="874643" y="1958010"/>
          <a:ext cx="7374007" cy="4180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AE8BD3-30AB-4461-ABE1-7A3CC66C53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650" y="2600324"/>
            <a:ext cx="3757613" cy="2505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45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265C6B-BC35-4CAA-92E2-4395A1442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04839"/>
            <a:ext cx="10515600" cy="1109662"/>
          </a:xfrm>
        </p:spPr>
        <p:txBody>
          <a:bodyPr>
            <a:normAutofit/>
          </a:bodyPr>
          <a:lstStyle/>
          <a:p>
            <a:pPr algn="ctr"/>
            <a:r>
              <a:rPr lang="ru-RU" sz="3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ru-RU" sz="3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ru-RU" sz="3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lang="ru-RU" sz="3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ru-RU" sz="3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Meanings</a:t>
            </a:r>
            <a:r>
              <a:rPr lang="ru-RU" sz="3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3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u-RU" sz="3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lang="ru-RU" sz="3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ru-RU" sz="3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Morphology</a:t>
            </a:r>
            <a:endParaRPr lang="ru-RU" sz="3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6BF06B-D38D-45EF-A880-4E8E5A647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893888"/>
            <a:ext cx="10515600" cy="2239962"/>
          </a:xfrm>
        </p:spPr>
        <p:txBody>
          <a:bodyPr/>
          <a:lstStyle/>
          <a:p>
            <a:pPr lvl="0" algn="just"/>
            <a:r>
              <a:rPr lang="ru-RU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Agglutinative</a:t>
            </a:r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Uzbek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builds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words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suffixes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/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suffix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typically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conveys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grammatical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meaning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tense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possession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0" algn="just"/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itself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usually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remains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unchanged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B72B81-A590-4FCB-8A9F-00118E9186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10" b="34824"/>
          <a:stretch/>
        </p:blipFill>
        <p:spPr>
          <a:xfrm>
            <a:off x="6089650" y="4313237"/>
            <a:ext cx="5057775" cy="1009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9099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81D78F-07F7-485B-A3ED-17BF9F7EC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50" y="609600"/>
            <a:ext cx="10515600" cy="657225"/>
          </a:xfrm>
        </p:spPr>
        <p:txBody>
          <a:bodyPr>
            <a:normAutofit/>
          </a:bodyPr>
          <a:lstStyle/>
          <a:p>
            <a:pPr algn="ctr"/>
            <a:r>
              <a:rPr lang="ru-RU" sz="3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Breaking</a:t>
            </a:r>
            <a:r>
              <a:rPr lang="ru-RU" sz="3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ru-RU" sz="3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ru-RU" sz="3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lang="ru-RU" sz="3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3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Uy-lar-imiz-da</a:t>
            </a:r>
            <a:r>
              <a:rPr lang="en-US" sz="3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3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1D049E-820A-403B-ADCC-15A5F51A2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17663"/>
            <a:ext cx="10515600" cy="2601912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ru-RU" sz="9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lang="ru-RU" sz="9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9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Uy</a:t>
            </a:r>
            <a:r>
              <a:rPr lang="ru-RU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9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house</a:t>
            </a:r>
            <a:r>
              <a:rPr lang="ru-RU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0"/>
            <a:r>
              <a:rPr lang="ru-RU" sz="9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Suffix</a:t>
            </a:r>
            <a:r>
              <a:rPr lang="ru-RU" sz="9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</a:t>
            </a:r>
            <a:r>
              <a:rPr lang="ru-RU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ru-RU" sz="9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</a:t>
            </a:r>
            <a:r>
              <a:rPr lang="ru-RU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9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plural</a:t>
            </a:r>
            <a:r>
              <a:rPr lang="ru-RU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9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marker</a:t>
            </a:r>
            <a:r>
              <a:rPr lang="ru-RU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ru-RU" sz="96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Meaning</a:t>
            </a:r>
            <a:r>
              <a:rPr lang="ru-RU" sz="9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ru-RU" sz="9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houses</a:t>
            </a:r>
            <a:r>
              <a:rPr lang="ru-RU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pPr lvl="0"/>
            <a:r>
              <a:rPr lang="ru-RU" sz="9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Suffix</a:t>
            </a:r>
            <a:r>
              <a:rPr lang="ru-RU" sz="9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</a:t>
            </a:r>
            <a:r>
              <a:rPr lang="ru-RU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ru-RU" sz="9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imiz</a:t>
            </a:r>
            <a:r>
              <a:rPr lang="ru-RU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(1st </a:t>
            </a:r>
            <a:r>
              <a:rPr lang="ru-RU" sz="9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ru-RU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9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plural</a:t>
            </a:r>
            <a:r>
              <a:rPr lang="ru-RU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9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possessive</a:t>
            </a:r>
            <a:r>
              <a:rPr lang="ru-RU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9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marker</a:t>
            </a:r>
            <a:r>
              <a:rPr lang="ru-RU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ru-RU" sz="96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Meaning</a:t>
            </a:r>
            <a:r>
              <a:rPr lang="ru-RU" sz="9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ru-RU" sz="9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ru-RU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9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houses</a:t>
            </a:r>
            <a:r>
              <a:rPr lang="ru-RU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pPr lvl="0"/>
            <a:r>
              <a:rPr lang="ru-RU" sz="9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Suffix</a:t>
            </a:r>
            <a:r>
              <a:rPr lang="ru-RU" sz="9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3:</a:t>
            </a:r>
            <a:r>
              <a:rPr lang="ru-RU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ru-RU" sz="9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</a:t>
            </a:r>
            <a:r>
              <a:rPr lang="ru-RU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9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locative</a:t>
            </a:r>
            <a:r>
              <a:rPr lang="ru-RU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9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ru-RU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9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marker</a:t>
            </a:r>
            <a:r>
              <a:rPr lang="ru-RU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ru-RU" sz="96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Meaning</a:t>
            </a:r>
            <a:r>
              <a:rPr lang="ru-RU" sz="9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ru-RU" sz="9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ru-RU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ru-RU" sz="9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ru-RU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3C94FD-29B5-4889-AFD7-C3DC73FB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3" b="22009"/>
          <a:stretch/>
        </p:blipFill>
        <p:spPr>
          <a:xfrm>
            <a:off x="3700946" y="4373219"/>
            <a:ext cx="6299752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8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CFBBBD-C316-4FFE-94A9-92936197F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1162"/>
            <a:ext cx="10515600" cy="714376"/>
          </a:xfrm>
        </p:spPr>
        <p:txBody>
          <a:bodyPr>
            <a:normAutofit/>
          </a:bodyPr>
          <a:lstStyle/>
          <a:p>
            <a:pPr algn="ctr"/>
            <a:r>
              <a:rPr lang="ru-RU" sz="3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ru-RU" sz="3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Puzzling</a:t>
            </a:r>
            <a:r>
              <a:rPr lang="ru-RU" sz="3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lang="ru-RU" sz="3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ru-RU" sz="3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AI: </a:t>
            </a:r>
            <a:r>
              <a:rPr lang="ru-RU" sz="3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  <a:r>
              <a:rPr lang="ru-RU" sz="3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Explosion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C027DD-379D-406E-9D6C-2E12519B4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6349" y="1379538"/>
            <a:ext cx="6011515" cy="2377453"/>
          </a:xfrm>
        </p:spPr>
        <p:txBody>
          <a:bodyPr>
            <a:noAutofit/>
          </a:bodyPr>
          <a:lstStyle/>
          <a:p>
            <a:pPr marL="268288" lvl="0" indent="-2682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Massive</a:t>
            </a:r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computers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uy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uylar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uylarim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uylarimda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often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treated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8288" lvl="0" indent="-2682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Scarcity</a:t>
            </a:r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Amplified</a:t>
            </a:r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explosion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needs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millions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distinct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drastically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8288" lvl="0" indent="-2682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NLP: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Developing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robust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translation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becomes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significantly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8288" lvl="0" indent="-2682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</a:t>
            </a:r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Intensive</a:t>
            </a:r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Requires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sophisticated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endParaRPr lang="ru-RU" sz="18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6D327B4-8B1C-4C81-A271-97DD1F45C0CB}"/>
              </a:ext>
            </a:extLst>
          </p:cNvPr>
          <p:cNvSpPr/>
          <p:nvPr/>
        </p:nvSpPr>
        <p:spPr>
          <a:xfrm>
            <a:off x="838200" y="547846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800"/>
              </a:spcAft>
            </a:pP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32A20E-9132-44D2-A776-5B8D0B8095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3" b="11752"/>
          <a:stretch/>
        </p:blipFill>
        <p:spPr>
          <a:xfrm>
            <a:off x="6846403" y="2412067"/>
            <a:ext cx="5247861" cy="268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06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401</Words>
  <Application>Microsoft Office PowerPoint</Application>
  <PresentationFormat>Широкоэкранный</PresentationFormat>
  <Paragraphs>31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Тема Office</vt:lpstr>
      <vt:lpstr>Unraveling Uzbek: A Journey into a Morphologically Rich, Low-Resource Language </vt:lpstr>
      <vt:lpstr>    Uzbek: A Turkic language</vt:lpstr>
      <vt:lpstr>Презентация PowerPoint</vt:lpstr>
      <vt:lpstr>Презентация PowerPoint</vt:lpstr>
      <vt:lpstr> A Single Word, Many Meanings: The Power of Morphology</vt:lpstr>
      <vt:lpstr>Breaking Down a Word: “Uy-lar-imiz-da”</vt:lpstr>
      <vt:lpstr>A Puzzling Task for AI: Vocabulary Explosion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Unraveling Uzbek: A Journey into a Morphologically Rich, Low-Resource Language </dc:title>
  <dc:creator>hp</dc:creator>
  <cp:lastModifiedBy>hp</cp:lastModifiedBy>
  <cp:revision>12</cp:revision>
  <dcterms:created xsi:type="dcterms:W3CDTF">2025-08-28T06:26:46Z</dcterms:created>
  <dcterms:modified xsi:type="dcterms:W3CDTF">2025-08-28T07:15:03Z</dcterms:modified>
</cp:coreProperties>
</file>